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0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E8BFD-BDC9-462F-9DA9-8B7312117ECC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0421-9759-46D5-A109-ECE436AE0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7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N.b.</a:t>
            </a:r>
            <a:r>
              <a:rPr lang="en-GB" dirty="0" smtClean="0"/>
              <a:t> higher interim</a:t>
            </a:r>
            <a:r>
              <a:rPr lang="en-GB" baseline="0" dirty="0" smtClean="0"/>
              <a:t> climate change target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0421-9759-46D5-A109-ECE436AE0F0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1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Housing</a:t>
            </a:r>
            <a:r>
              <a:rPr lang="en-GB" baseline="0" dirty="0" smtClean="0"/>
              <a:t> (S) Act s.88 – fuel poverty target – stronger than E&amp;W equivalent; CCSA s.38 – duty to report on emissions from </a:t>
            </a:r>
            <a:r>
              <a:rPr lang="en-GB" baseline="0" dirty="0" err="1" smtClean="0"/>
              <a:t>elec</a:t>
            </a:r>
            <a:r>
              <a:rPr lang="en-GB" baseline="0" dirty="0" smtClean="0"/>
              <a:t> gen; </a:t>
            </a:r>
            <a:r>
              <a:rPr lang="en-GB" baseline="0" dirty="0" err="1" smtClean="0"/>
              <a:t>Pt</a:t>
            </a:r>
            <a:r>
              <a:rPr lang="en-GB" baseline="0" dirty="0" smtClean="0"/>
              <a:t> 5, </a:t>
            </a:r>
            <a:r>
              <a:rPr lang="en-GB" baseline="0" dirty="0" err="1" smtClean="0"/>
              <a:t>ch</a:t>
            </a:r>
            <a:r>
              <a:rPr lang="en-GB" baseline="0" dirty="0" smtClean="0"/>
              <a:t> 3 – various energy efficiency measures; Marine (S) Act – offshore electricity consents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0421-9759-46D5-A109-ECE436AE0F0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16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3E663-45E6-419F-BC47-88B98B739B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5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3E663-45E6-419F-BC47-88B98B739B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0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94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6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8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8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14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90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8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85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10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0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D4B1-C33B-45D9-B8BD-B13D250CFB47}" type="datetimeFigureOut">
              <a:rPr lang="en-GB" smtClean="0"/>
              <a:t>18/01/2013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E217C-CA3A-45DD-AC28-950CB4D4C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5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Constitutional Change and the Electricity Industry: Constraints and Opportunities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Aileen </a:t>
            </a:r>
            <a:r>
              <a:rPr lang="en-GB" dirty="0" err="1" smtClean="0"/>
              <a:t>McHarg</a:t>
            </a:r>
            <a:endParaRPr lang="en-GB" dirty="0" smtClean="0"/>
          </a:p>
          <a:p>
            <a:r>
              <a:rPr lang="en-GB" dirty="0" smtClean="0"/>
              <a:t>University of Strathclyde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506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Future Competence: Further Devolution v. Independence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Further Devolution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(Almost?) full energy policy competence (cf. N. Ireland)</a:t>
            </a:r>
          </a:p>
          <a:p>
            <a:r>
              <a:rPr lang="en-GB" dirty="0" smtClean="0"/>
              <a:t>? continued reservations of related competences</a:t>
            </a:r>
          </a:p>
          <a:p>
            <a:r>
              <a:rPr lang="en-GB" dirty="0" smtClean="0"/>
              <a:t>No foreign policy competence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Independence	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Full policy competence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92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Constraints: EU Law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Policy Continuity</a:t>
            </a:r>
          </a:p>
          <a:p>
            <a:pPr marL="0" indent="0">
              <a:buNone/>
            </a:pPr>
            <a:r>
              <a:rPr lang="en-GB" sz="2900" dirty="0" smtClean="0"/>
              <a:t>Internal electricity market:</a:t>
            </a:r>
            <a:endParaRPr lang="en-GB" sz="2900" dirty="0"/>
          </a:p>
          <a:p>
            <a:r>
              <a:rPr lang="en-GB" sz="2600" dirty="0" smtClean="0"/>
              <a:t>Liberalised wholesale/retail markets</a:t>
            </a:r>
          </a:p>
          <a:p>
            <a:r>
              <a:rPr lang="en-GB" sz="2600" dirty="0" smtClean="0"/>
              <a:t>Third party access</a:t>
            </a:r>
          </a:p>
          <a:p>
            <a:r>
              <a:rPr lang="en-GB" sz="2600" dirty="0" smtClean="0"/>
              <a:t>Unbundling</a:t>
            </a:r>
          </a:p>
          <a:p>
            <a:r>
              <a:rPr lang="en-GB" sz="2600" dirty="0" smtClean="0"/>
              <a:t>Independent system operation</a:t>
            </a:r>
          </a:p>
          <a:p>
            <a:r>
              <a:rPr lang="en-GB" sz="2600" dirty="0" smtClean="0"/>
              <a:t>Independent regulation</a:t>
            </a:r>
          </a:p>
          <a:p>
            <a:r>
              <a:rPr lang="en-GB" sz="2600" dirty="0" smtClean="0"/>
              <a:t>Non discrimination and transparency</a:t>
            </a:r>
          </a:p>
          <a:p>
            <a:r>
              <a:rPr lang="en-GB" sz="2600" dirty="0" smtClean="0"/>
              <a:t>Compliance with competition law/state aid rules</a:t>
            </a:r>
          </a:p>
          <a:p>
            <a:pPr marL="0" indent="0">
              <a:buNone/>
            </a:pPr>
            <a:r>
              <a:rPr lang="en-GB" sz="2900" dirty="0" smtClean="0"/>
              <a:t>Other EU regulation, e.g.:</a:t>
            </a:r>
          </a:p>
          <a:p>
            <a:r>
              <a:rPr lang="en-GB" sz="2600" dirty="0" smtClean="0"/>
              <a:t>Renewables target</a:t>
            </a:r>
          </a:p>
          <a:p>
            <a:r>
              <a:rPr lang="en-GB" sz="2600" dirty="0" smtClean="0"/>
              <a:t>Environmental regulation</a:t>
            </a:r>
          </a:p>
          <a:p>
            <a:r>
              <a:rPr lang="en-GB" sz="2600" dirty="0" smtClean="0"/>
              <a:t>Emissions trading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09099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Constraints: EU Law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b="1" dirty="0" smtClean="0"/>
              <a:t>Policy Change</a:t>
            </a:r>
          </a:p>
          <a:p>
            <a:r>
              <a:rPr lang="en-GB" sz="2800" dirty="0" smtClean="0"/>
              <a:t>Different market design/network rules</a:t>
            </a:r>
          </a:p>
          <a:p>
            <a:r>
              <a:rPr lang="en-GB" sz="2800" dirty="0" smtClean="0"/>
              <a:t>Priority to renewables/ CHP/indigenous fuel sources</a:t>
            </a:r>
          </a:p>
          <a:p>
            <a:r>
              <a:rPr lang="en-GB" sz="2800" dirty="0" smtClean="0"/>
              <a:t>Stronger public service obligations/consumer protection (possible derogation from competition rules, subject to proportionality test)</a:t>
            </a:r>
          </a:p>
          <a:p>
            <a:r>
              <a:rPr lang="en-GB" sz="2800" dirty="0" smtClean="0"/>
              <a:t>Long term planning</a:t>
            </a:r>
          </a:p>
          <a:p>
            <a:r>
              <a:rPr lang="en-GB" sz="2800" dirty="0" smtClean="0"/>
              <a:t>A different kind of regulator</a:t>
            </a:r>
          </a:p>
          <a:p>
            <a:r>
              <a:rPr lang="en-GB" sz="2800" dirty="0" smtClean="0"/>
              <a:t>EU law not static – opportunity to influence future policy direction  (e.g., post-2020 renewables target)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0909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Constraints: Trade with England and Wales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Why continued integration with England and Wales?</a:t>
            </a:r>
          </a:p>
          <a:p>
            <a:r>
              <a:rPr lang="en-GB" dirty="0" smtClean="0"/>
              <a:t>System balancing – esp. important where high penetration of renewables</a:t>
            </a:r>
          </a:p>
          <a:p>
            <a:r>
              <a:rPr lang="en-GB" dirty="0" smtClean="0"/>
              <a:t>Security of supply</a:t>
            </a:r>
          </a:p>
          <a:p>
            <a:r>
              <a:rPr lang="en-GB" dirty="0" smtClean="0"/>
              <a:t>Greater competitiveness </a:t>
            </a:r>
            <a:r>
              <a:rPr lang="en-GB" dirty="0" smtClean="0">
                <a:sym typeface="Symbol"/>
              </a:rPr>
              <a:t> lower prices</a:t>
            </a:r>
          </a:p>
          <a:p>
            <a:r>
              <a:rPr lang="en-GB" dirty="0" smtClean="0">
                <a:sym typeface="Symbol"/>
              </a:rPr>
              <a:t>EU policy encourages development of regional markets</a:t>
            </a:r>
            <a:endParaRPr lang="en-GB" dirty="0" smtClean="0"/>
          </a:p>
          <a:p>
            <a:r>
              <a:rPr lang="en-GB" dirty="0" smtClean="0">
                <a:sym typeface="Symbol"/>
              </a:rPr>
              <a:t>Renewables target depends on export strategy</a:t>
            </a:r>
          </a:p>
          <a:p>
            <a:r>
              <a:rPr lang="en-GB" dirty="0" smtClean="0">
                <a:sym typeface="Symbol"/>
              </a:rPr>
              <a:t>Policy continuity = reduced regulatory risk = greater investor certainty</a:t>
            </a:r>
          </a:p>
          <a:p>
            <a:r>
              <a:rPr lang="en-GB" dirty="0" smtClean="0">
                <a:sym typeface="Symbol"/>
              </a:rPr>
              <a:t>Limited regulatory/policy capacity</a:t>
            </a:r>
          </a:p>
          <a:p>
            <a:endParaRPr lang="en-GB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251138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Constraints: Trade with England and Wales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900" b="1" dirty="0" smtClean="0"/>
              <a:t>Cross Border Trade</a:t>
            </a:r>
          </a:p>
          <a:p>
            <a:r>
              <a:rPr lang="en-GB" sz="3200" dirty="0" smtClean="0"/>
              <a:t>Separate markets/regulatory regimes</a:t>
            </a:r>
          </a:p>
          <a:p>
            <a:r>
              <a:rPr lang="en-GB" sz="3200" dirty="0" smtClean="0"/>
              <a:t>Voluntary cross border trade, driven by market conditions/regulatory incentives</a:t>
            </a:r>
          </a:p>
          <a:p>
            <a:r>
              <a:rPr lang="en-GB" sz="3200" dirty="0" smtClean="0"/>
              <a:t>EU law facilitates cross-border trade:</a:t>
            </a:r>
          </a:p>
          <a:p>
            <a:pPr lvl="1"/>
            <a:r>
              <a:rPr lang="en-GB" sz="2900" dirty="0" smtClean="0"/>
              <a:t>Third party access rules</a:t>
            </a:r>
          </a:p>
          <a:p>
            <a:pPr lvl="1"/>
            <a:r>
              <a:rPr lang="en-GB" sz="2900" dirty="0" err="1" smtClean="0"/>
              <a:t>Reg</a:t>
            </a:r>
            <a:r>
              <a:rPr lang="en-GB" sz="2900" dirty="0" smtClean="0"/>
              <a:t> 714/2009 – detailed regulation of network access for cross-border trade; disputes between NRAs can be referred to ACER</a:t>
            </a:r>
          </a:p>
          <a:p>
            <a:pPr lvl="1"/>
            <a:r>
              <a:rPr lang="en-GB" sz="2900" dirty="0" err="1" smtClean="0"/>
              <a:t>Dir</a:t>
            </a:r>
            <a:r>
              <a:rPr lang="en-GB" sz="2900" dirty="0" smtClean="0"/>
              <a:t>  2009/72/EC - duties on MSs/NRAs to promote cross-border trade, interconnection and regulatory co-operation</a:t>
            </a:r>
          </a:p>
          <a:p>
            <a:r>
              <a:rPr lang="en-GB" sz="3200" dirty="0" smtClean="0"/>
              <a:t>Further devolution – regulatory/SO cooperation required to facilitate internal cross-border trade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35380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Constraints: Trade with England and Wales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Single GB Market</a:t>
            </a:r>
          </a:p>
          <a:p>
            <a:r>
              <a:rPr lang="en-GB" sz="2600" dirty="0" smtClean="0"/>
              <a:t>Precedent – all Ireland wholesale electricity market</a:t>
            </a:r>
          </a:p>
          <a:p>
            <a:r>
              <a:rPr lang="en-GB" sz="2600" dirty="0" smtClean="0"/>
              <a:t>Parallel legislation required to establish trading rules and oversight requirements (again underpinned by EU duties to cooperate and facilitate market integration)</a:t>
            </a:r>
          </a:p>
          <a:p>
            <a:r>
              <a:rPr lang="en-GB" sz="2600" dirty="0" smtClean="0"/>
              <a:t>Could be separate regulators or joint regulator</a:t>
            </a:r>
          </a:p>
          <a:p>
            <a:r>
              <a:rPr lang="en-GB" sz="2600" dirty="0" smtClean="0"/>
              <a:t>No need to align other aspects of the regulatory system. But:</a:t>
            </a:r>
          </a:p>
          <a:p>
            <a:pPr lvl="1"/>
            <a:r>
              <a:rPr lang="en-GB" sz="2300" dirty="0" smtClean="0"/>
              <a:t>Need to ensure no discrimination in design of regulatory obligations</a:t>
            </a:r>
          </a:p>
          <a:p>
            <a:pPr lvl="1"/>
            <a:r>
              <a:rPr lang="en-GB" sz="2300" dirty="0" smtClean="0"/>
              <a:t>More stringent regulation may reduce competitiveness of Scottish generators/attractiveness of Scottish consumers</a:t>
            </a:r>
          </a:p>
          <a:p>
            <a:pPr lvl="1"/>
            <a:r>
              <a:rPr lang="en-GB" sz="2300" dirty="0" smtClean="0"/>
              <a:t>Market distortions/increased complexity for market participants may produce pressures for harmonisation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63538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Constraints: Financing Renewables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Do E&amp;W consumers subsidise S renewables policy?</a:t>
            </a:r>
          </a:p>
          <a:p>
            <a:r>
              <a:rPr lang="en-GB" dirty="0" smtClean="0"/>
              <a:t>Cost of renewables obligation/network investment feed into GB wholesale market price</a:t>
            </a:r>
          </a:p>
          <a:p>
            <a:r>
              <a:rPr lang="en-GB" dirty="0" smtClean="0"/>
              <a:t>Not a direct geographic cross-subsidy – infant industry support, justified by reference to climate change/security of supply objectives</a:t>
            </a:r>
          </a:p>
          <a:p>
            <a:pPr lvl="1"/>
            <a:r>
              <a:rPr lang="en-GB" dirty="0" smtClean="0"/>
              <a:t>Only one direct geographic cross-subsidy - hydro benefit; socialisation of transmission costs rejected; may be indirect cross-subsidies from S to E&amp;W</a:t>
            </a:r>
          </a:p>
          <a:p>
            <a:r>
              <a:rPr lang="en-GB" dirty="0" smtClean="0"/>
              <a:t>But:</a:t>
            </a:r>
          </a:p>
          <a:p>
            <a:pPr lvl="1"/>
            <a:r>
              <a:rPr lang="en-GB" dirty="0" smtClean="0"/>
              <a:t>indirect geographic benefits (and costs)</a:t>
            </a:r>
          </a:p>
          <a:p>
            <a:pPr lvl="1"/>
            <a:r>
              <a:rPr lang="en-GB" dirty="0" smtClean="0"/>
              <a:t>Scottish Government (currently) has limited power to influence level of subsidy paid to Scottish generators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619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Constraints: Financing Renewables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Post-independence:</a:t>
            </a:r>
          </a:p>
          <a:p>
            <a:r>
              <a:rPr lang="en-GB" dirty="0" smtClean="0"/>
              <a:t>Costs will fall on </a:t>
            </a:r>
            <a:r>
              <a:rPr lang="en-GB" i="1" dirty="0" smtClean="0"/>
              <a:t>de facto </a:t>
            </a:r>
            <a:r>
              <a:rPr lang="en-GB" dirty="0" smtClean="0"/>
              <a:t>customer base</a:t>
            </a:r>
          </a:p>
          <a:p>
            <a:r>
              <a:rPr lang="en-GB" dirty="0" smtClean="0"/>
              <a:t>Scottish renewable generators could not be excluded from E&amp;W market, if there was a willing buyer</a:t>
            </a:r>
          </a:p>
          <a:p>
            <a:r>
              <a:rPr lang="en-GB" dirty="0" smtClean="0"/>
              <a:t>Scottish generators could not be excluded from relevant renewables support mechanisms (</a:t>
            </a:r>
            <a:r>
              <a:rPr lang="en-GB" i="1" dirty="0" smtClean="0"/>
              <a:t>cf. </a:t>
            </a:r>
            <a:r>
              <a:rPr lang="en-GB" dirty="0" smtClean="0"/>
              <a:t>Fossil Fuel Levy/French nuclear electricity)</a:t>
            </a:r>
          </a:p>
          <a:p>
            <a:r>
              <a:rPr lang="en-GB" dirty="0" smtClean="0"/>
              <a:t>But there may be alternative, more financially attractive options for E&amp;W </a:t>
            </a:r>
            <a:r>
              <a:rPr lang="en-GB" dirty="0" smtClean="0"/>
              <a:t>buyers</a:t>
            </a:r>
            <a:endParaRPr lang="en-GB" dirty="0" smtClean="0"/>
          </a:p>
          <a:p>
            <a:r>
              <a:rPr lang="en-GB" dirty="0" err="1" smtClean="0"/>
              <a:t>rUK</a:t>
            </a:r>
            <a:r>
              <a:rPr lang="en-GB" dirty="0" smtClean="0"/>
              <a:t> renewables policy may </a:t>
            </a:r>
            <a:r>
              <a:rPr lang="en-GB" dirty="0" smtClean="0"/>
              <a:t>change (</a:t>
            </a:r>
            <a:r>
              <a:rPr lang="en-GB" b="1" dirty="0" err="1" smtClean="0"/>
              <a:t>n</a:t>
            </a:r>
            <a:r>
              <a:rPr lang="en-GB" b="1" dirty="0" err="1" smtClean="0"/>
              <a:t>.b</a:t>
            </a:r>
            <a:r>
              <a:rPr lang="en-GB" b="1" dirty="0" smtClean="0"/>
              <a:t> </a:t>
            </a:r>
            <a:r>
              <a:rPr lang="en-GB" dirty="0"/>
              <a:t>can meet EU renewables target </a:t>
            </a:r>
            <a:r>
              <a:rPr lang="en-GB" dirty="0" smtClean="0"/>
              <a:t>through domestic consumption or ‘flexibility mechanisms’)</a:t>
            </a:r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097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Constraints: Financing Renewables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Could Scottish consumer/taxpayers bear the additional costs?</a:t>
            </a:r>
          </a:p>
          <a:p>
            <a:r>
              <a:rPr lang="en-GB" sz="3400" dirty="0" smtClean="0"/>
              <a:t>Already do bear some additional </a:t>
            </a:r>
            <a:r>
              <a:rPr lang="en-GB" sz="3400" dirty="0" smtClean="0"/>
              <a:t>costs</a:t>
            </a:r>
          </a:p>
          <a:p>
            <a:r>
              <a:rPr lang="en-GB" sz="3400" dirty="0" smtClean="0"/>
              <a:t>Infant </a:t>
            </a:r>
            <a:r>
              <a:rPr lang="en-GB" sz="3400" dirty="0" smtClean="0"/>
              <a:t>industry support assumes current high costs will come down/other sources will become more expensive – i.e., longer term benefits</a:t>
            </a:r>
          </a:p>
          <a:p>
            <a:r>
              <a:rPr lang="en-GB" sz="3400" dirty="0" smtClean="0"/>
              <a:t>May </a:t>
            </a:r>
            <a:r>
              <a:rPr lang="en-GB" sz="3400" dirty="0" smtClean="0">
                <a:sym typeface="Symbol"/>
              </a:rPr>
              <a:t></a:t>
            </a:r>
            <a:r>
              <a:rPr lang="en-GB" sz="3400" dirty="0" smtClean="0"/>
              <a:t> be in interests of </a:t>
            </a:r>
            <a:r>
              <a:rPr lang="en-GB" sz="3400" dirty="0" err="1" smtClean="0"/>
              <a:t>rUK</a:t>
            </a:r>
            <a:r>
              <a:rPr lang="en-GB" sz="3400" dirty="0" smtClean="0"/>
              <a:t> to continue to support relatively expensive Scottish renewables</a:t>
            </a:r>
          </a:p>
          <a:p>
            <a:r>
              <a:rPr lang="en-GB" sz="3400" dirty="0" smtClean="0"/>
              <a:t>May be alternative export markets in the longer term</a:t>
            </a:r>
          </a:p>
          <a:p>
            <a:r>
              <a:rPr lang="en-GB" sz="3400" dirty="0" smtClean="0"/>
              <a:t>A political/economic judgment for the Scottish government – do long term benefits outweigh short-term costs</a:t>
            </a:r>
            <a:r>
              <a:rPr lang="en-GB" sz="3400" dirty="0" smtClean="0"/>
              <a:t>? (</a:t>
            </a:r>
            <a:r>
              <a:rPr lang="en-GB" sz="3400" b="1" dirty="0" err="1" smtClean="0"/>
              <a:t>n.b.</a:t>
            </a:r>
            <a:r>
              <a:rPr lang="en-GB" sz="3400" dirty="0" smtClean="0"/>
              <a:t>, additional support subject to EU state aid rules)</a:t>
            </a:r>
            <a:endParaRPr lang="en-GB" sz="3400" dirty="0" smtClean="0"/>
          </a:p>
          <a:p>
            <a:r>
              <a:rPr lang="en-GB" sz="3400" dirty="0" smtClean="0"/>
              <a:t>Can independent Scottish government offer sufficient/better investor certainty?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27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Electricity Policy in 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Electricity policy goals tend to be fairly consistent:</a:t>
            </a:r>
          </a:p>
          <a:p>
            <a:r>
              <a:rPr lang="en-GB" dirty="0" smtClean="0"/>
              <a:t>Security of supply</a:t>
            </a:r>
          </a:p>
          <a:p>
            <a:r>
              <a:rPr lang="en-GB" dirty="0" smtClean="0"/>
              <a:t>Affordability and access</a:t>
            </a:r>
          </a:p>
          <a:p>
            <a:r>
              <a:rPr lang="en-GB" dirty="0" smtClean="0"/>
              <a:t>Economic efficiency</a:t>
            </a:r>
          </a:p>
          <a:p>
            <a:r>
              <a:rPr lang="en-GB" dirty="0" smtClean="0"/>
              <a:t>Energy efficiency</a:t>
            </a:r>
          </a:p>
          <a:p>
            <a:r>
              <a:rPr lang="en-GB" dirty="0" smtClean="0"/>
              <a:t>Environmental sustainability </a:t>
            </a:r>
          </a:p>
          <a:p>
            <a:r>
              <a:rPr lang="en-GB" dirty="0" smtClean="0"/>
              <a:t>Economic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32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Electricity Policy in 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Policy variation due to differences in:</a:t>
            </a:r>
          </a:p>
          <a:p>
            <a:r>
              <a:rPr lang="en-GB" dirty="0" smtClean="0"/>
              <a:t>Geography and climate</a:t>
            </a:r>
          </a:p>
          <a:p>
            <a:r>
              <a:rPr lang="en-GB" dirty="0" smtClean="0"/>
              <a:t>Housing stock</a:t>
            </a:r>
          </a:p>
          <a:p>
            <a:r>
              <a:rPr lang="en-GB" dirty="0" smtClean="0"/>
              <a:t>Historic legacy</a:t>
            </a:r>
          </a:p>
          <a:p>
            <a:r>
              <a:rPr lang="en-GB" dirty="0" smtClean="0"/>
              <a:t>Natural resource endowment</a:t>
            </a:r>
          </a:p>
          <a:p>
            <a:r>
              <a:rPr lang="en-GB" dirty="0" smtClean="0"/>
              <a:t>Economic conditions</a:t>
            </a:r>
          </a:p>
          <a:p>
            <a:r>
              <a:rPr lang="en-GB" dirty="0" smtClean="0"/>
              <a:t>Political values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75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Electricity Policy in 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Key areas for policy differentiation:</a:t>
            </a:r>
          </a:p>
          <a:p>
            <a:r>
              <a:rPr lang="en-GB" dirty="0" smtClean="0"/>
              <a:t>Energy efficiency</a:t>
            </a:r>
          </a:p>
          <a:p>
            <a:r>
              <a:rPr lang="en-GB" dirty="0" smtClean="0"/>
              <a:t>Fuel poverty</a:t>
            </a:r>
          </a:p>
          <a:p>
            <a:r>
              <a:rPr lang="en-GB" dirty="0" smtClean="0"/>
              <a:t>Greenhouse gas </a:t>
            </a:r>
            <a:r>
              <a:rPr lang="en-GB" smtClean="0"/>
              <a:t>emissions reduction</a:t>
            </a:r>
            <a:endParaRPr lang="en-GB" dirty="0" smtClean="0"/>
          </a:p>
          <a:p>
            <a:r>
              <a:rPr lang="en-GB" b="1" dirty="0" smtClean="0"/>
              <a:t>Generation mix:</a:t>
            </a:r>
          </a:p>
          <a:p>
            <a:pPr lvl="1"/>
            <a:r>
              <a:rPr lang="en-GB" dirty="0" smtClean="0"/>
              <a:t>No new nuclear generation</a:t>
            </a:r>
          </a:p>
          <a:p>
            <a:pPr lvl="1"/>
            <a:r>
              <a:rPr lang="en-GB" dirty="0" smtClean="0"/>
              <a:t>Renewable energy targets</a:t>
            </a:r>
          </a:p>
          <a:p>
            <a:pPr lvl="2"/>
            <a:r>
              <a:rPr lang="en-GB" dirty="0" smtClean="0"/>
              <a:t>Equivalent to 100% of Scottish consumption by 2020 (UK target = c.30% by 2020)</a:t>
            </a:r>
          </a:p>
          <a:p>
            <a:pPr lvl="2"/>
            <a:r>
              <a:rPr lang="en-GB" dirty="0" smtClean="0"/>
              <a:t>500MW of community and locally owned renewables by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30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Legal Competence: Legislative Powers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Reserved Matters </a:t>
            </a:r>
            <a:r>
              <a:rPr lang="en-GB" dirty="0" smtClean="0"/>
              <a:t>(</a:t>
            </a:r>
            <a:r>
              <a:rPr lang="en-GB" dirty="0" err="1" smtClean="0"/>
              <a:t>Sch</a:t>
            </a:r>
            <a:r>
              <a:rPr lang="en-GB" dirty="0" smtClean="0"/>
              <a:t> 5, Scotland Act 1998)</a:t>
            </a:r>
            <a:endParaRPr lang="en-GB" b="1" dirty="0" smtClean="0"/>
          </a:p>
          <a:p>
            <a:r>
              <a:rPr lang="en-GB" dirty="0" smtClean="0"/>
              <a:t>D1 Electricity</a:t>
            </a:r>
          </a:p>
          <a:p>
            <a:pPr lvl="1"/>
            <a:r>
              <a:rPr lang="en-GB" dirty="0" smtClean="0"/>
              <a:t>Generation, transmission, distribution and supply of electricity</a:t>
            </a:r>
          </a:p>
          <a:p>
            <a:pPr lvl="1"/>
            <a:r>
              <a:rPr lang="en-GB" dirty="0" smtClean="0"/>
              <a:t>Subject matter of </a:t>
            </a:r>
            <a:r>
              <a:rPr lang="en-GB" dirty="0" err="1" smtClean="0"/>
              <a:t>Pt</a:t>
            </a:r>
            <a:r>
              <a:rPr lang="en-GB" dirty="0" smtClean="0"/>
              <a:t> II EA 1989 (now redundant?)</a:t>
            </a:r>
          </a:p>
          <a:p>
            <a:r>
              <a:rPr lang="en-GB" dirty="0" smtClean="0"/>
              <a:t>D4 Nuclear energy</a:t>
            </a:r>
          </a:p>
          <a:p>
            <a:r>
              <a:rPr lang="en-GB" dirty="0" smtClean="0"/>
              <a:t>D5 Energy conservation</a:t>
            </a:r>
          </a:p>
          <a:p>
            <a:r>
              <a:rPr lang="en-GB" dirty="0" smtClean="0"/>
              <a:t>A1 Energy taxation</a:t>
            </a:r>
          </a:p>
          <a:p>
            <a:r>
              <a:rPr lang="en-GB" dirty="0" smtClean="0"/>
              <a:t>The Crown estate (</a:t>
            </a:r>
            <a:r>
              <a:rPr lang="en-GB" dirty="0" err="1" smtClean="0"/>
              <a:t>Sch</a:t>
            </a:r>
            <a:r>
              <a:rPr lang="en-GB" dirty="0" smtClean="0"/>
              <a:t> 5, </a:t>
            </a:r>
            <a:r>
              <a:rPr lang="en-GB" dirty="0" err="1" smtClean="0"/>
              <a:t>Pt</a:t>
            </a:r>
            <a:r>
              <a:rPr lang="en-GB" dirty="0" smtClean="0"/>
              <a:t> 1, </a:t>
            </a:r>
            <a:r>
              <a:rPr lang="en-GB" dirty="0" err="1" smtClean="0"/>
              <a:t>para</a:t>
            </a:r>
            <a:r>
              <a:rPr lang="en-GB" dirty="0" smtClean="0"/>
              <a:t> 1(a), 2(3))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79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Legal Competence: Legislative Powers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200" b="1" dirty="0" smtClean="0"/>
              <a:t>Devolved Matters</a:t>
            </a:r>
          </a:p>
          <a:p>
            <a:pPr marL="0" indent="0">
              <a:buNone/>
            </a:pPr>
            <a:r>
              <a:rPr lang="en-GB" sz="3200" dirty="0" smtClean="0"/>
              <a:t>Express exceptions:</a:t>
            </a:r>
          </a:p>
          <a:p>
            <a:r>
              <a:rPr lang="en-GB" sz="2600" dirty="0" smtClean="0"/>
              <a:t>Subject matter of </a:t>
            </a:r>
            <a:r>
              <a:rPr lang="en-GB" sz="2600" dirty="0" err="1" smtClean="0"/>
              <a:t>Pt</a:t>
            </a:r>
            <a:r>
              <a:rPr lang="en-GB" sz="2600" dirty="0" smtClean="0"/>
              <a:t> I Environmental Protection  Act 1990 (air pollution/integrated pollution control)</a:t>
            </a:r>
          </a:p>
          <a:p>
            <a:r>
              <a:rPr lang="en-GB" sz="2600" dirty="0" smtClean="0"/>
              <a:t>Radioactive waste disposal</a:t>
            </a:r>
            <a:endParaRPr lang="en-GB" sz="2600" b="1" dirty="0" smtClean="0"/>
          </a:p>
          <a:p>
            <a:r>
              <a:rPr lang="en-GB" sz="2600" dirty="0" smtClean="0"/>
              <a:t>Encouragement of energy efficiency, other than by prohibition or regulation (?demand-side regulation)</a:t>
            </a:r>
          </a:p>
          <a:p>
            <a:pPr marL="0" indent="0">
              <a:buNone/>
            </a:pPr>
            <a:r>
              <a:rPr lang="en-GB" sz="3200" dirty="0" smtClean="0"/>
              <a:t>Implied exceptions:</a:t>
            </a:r>
          </a:p>
          <a:p>
            <a:r>
              <a:rPr lang="en-GB" sz="2600" dirty="0" smtClean="0"/>
              <a:t>Promotion of renewables (other than via market/regulatory rules)</a:t>
            </a:r>
          </a:p>
          <a:p>
            <a:r>
              <a:rPr lang="en-GB" sz="2600" dirty="0" smtClean="0"/>
              <a:t>Promotion of carbon capture and storage</a:t>
            </a:r>
          </a:p>
          <a:p>
            <a:r>
              <a:rPr lang="en-GB" sz="2600" dirty="0" smtClean="0"/>
              <a:t>Tackling fuel poverty (other than via supplier obligations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sz="3200" dirty="0" smtClean="0"/>
              <a:t>Related powers, e.g.:</a:t>
            </a:r>
          </a:p>
          <a:p>
            <a:r>
              <a:rPr lang="en-GB" sz="2600" dirty="0" smtClean="0"/>
              <a:t>Planning and building control</a:t>
            </a:r>
          </a:p>
          <a:p>
            <a:r>
              <a:rPr lang="en-GB" sz="2600" dirty="0" smtClean="0"/>
              <a:t>Marine licensing</a:t>
            </a:r>
          </a:p>
          <a:p>
            <a:r>
              <a:rPr lang="en-GB" sz="2600" dirty="0" smtClean="0"/>
              <a:t>Housing policy</a:t>
            </a:r>
          </a:p>
          <a:p>
            <a:r>
              <a:rPr lang="en-GB" sz="2600" dirty="0" smtClean="0"/>
              <a:t>Scottish private law</a:t>
            </a:r>
          </a:p>
          <a:p>
            <a:r>
              <a:rPr lang="en-GB" sz="2600" dirty="0" smtClean="0"/>
              <a:t>Climate change</a:t>
            </a:r>
          </a:p>
        </p:txBody>
      </p:sp>
    </p:spTree>
    <p:extLst>
      <p:ext uri="{BB962C8B-B14F-4D97-AF65-F5344CB8AC3E}">
        <p14:creationId xmlns:p14="http://schemas.microsoft.com/office/powerpoint/2010/main" val="384179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Legal Competence: Executive Powers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Various executively devolved functions - most significant:</a:t>
            </a:r>
          </a:p>
          <a:p>
            <a:r>
              <a:rPr lang="en-GB" dirty="0" smtClean="0"/>
              <a:t>Renewables obligation – RO level and technology bands</a:t>
            </a:r>
          </a:p>
          <a:p>
            <a:r>
              <a:rPr lang="en-GB" dirty="0" smtClean="0"/>
              <a:t>Ss. 36 and 37 EA 1989 – consent to new generating stations &gt;50MW onshore and &gt; 1MW offshore; overhead lines &gt;20kV (</a:t>
            </a:r>
            <a:r>
              <a:rPr lang="en-GB" b="1" dirty="0" err="1" smtClean="0"/>
              <a:t>n.b.</a:t>
            </a:r>
            <a:r>
              <a:rPr lang="en-GB" dirty="0" smtClean="0"/>
              <a:t> an energy policy power not merely a planning power)</a:t>
            </a:r>
          </a:p>
          <a:p>
            <a:pPr marL="0" indent="0">
              <a:buNone/>
            </a:pPr>
            <a:r>
              <a:rPr lang="en-GB" dirty="0" smtClean="0"/>
              <a:t>Also some concurrent functions/requirements to consult Scottish Ministers before exercising powers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4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Legal Competence: Overall Competence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Scottish Parliament/Government cannot act contrary to EU law/ECHR</a:t>
            </a:r>
          </a:p>
          <a:p>
            <a:r>
              <a:rPr lang="en-GB" dirty="0" smtClean="0"/>
              <a:t>Limited scope for legislative initiative by Scottish Parliament – e.g.:</a:t>
            </a:r>
          </a:p>
          <a:p>
            <a:pPr lvl="1"/>
            <a:r>
              <a:rPr lang="en-GB" dirty="0" smtClean="0"/>
              <a:t>Housing (S) Act 2001, s.88</a:t>
            </a:r>
          </a:p>
          <a:p>
            <a:pPr lvl="1"/>
            <a:r>
              <a:rPr lang="en-GB" dirty="0" smtClean="0"/>
              <a:t>Climate Change (S) Act 2009, s.38; </a:t>
            </a:r>
            <a:r>
              <a:rPr lang="en-GB" dirty="0" err="1" smtClean="0"/>
              <a:t>Pt</a:t>
            </a:r>
            <a:r>
              <a:rPr lang="en-GB" dirty="0" smtClean="0"/>
              <a:t> 5, </a:t>
            </a:r>
            <a:r>
              <a:rPr lang="en-GB" dirty="0" err="1" smtClean="0"/>
              <a:t>ch</a:t>
            </a:r>
            <a:r>
              <a:rPr lang="en-GB" dirty="0" smtClean="0"/>
              <a:t> 3</a:t>
            </a:r>
          </a:p>
          <a:p>
            <a:pPr lvl="1"/>
            <a:r>
              <a:rPr lang="en-GB" dirty="0" smtClean="0"/>
              <a:t>Marine (S) Act 2010, s.35</a:t>
            </a:r>
          </a:p>
          <a:p>
            <a:r>
              <a:rPr lang="en-GB" dirty="0" smtClean="0"/>
              <a:t>Executively devolved functions must be exercised within boundaries of UK legislation:</a:t>
            </a:r>
          </a:p>
          <a:p>
            <a:pPr lvl="1"/>
            <a:r>
              <a:rPr lang="en-GB" dirty="0" smtClean="0"/>
              <a:t>No power to alter regulatory framework to support policy goals</a:t>
            </a:r>
          </a:p>
          <a:p>
            <a:pPr lvl="1"/>
            <a:r>
              <a:rPr lang="en-GB" dirty="0" smtClean="0"/>
              <a:t>Scope of Scottish </a:t>
            </a:r>
            <a:r>
              <a:rPr lang="en-GB" dirty="0" err="1" smtClean="0"/>
              <a:t>Govt</a:t>
            </a:r>
            <a:r>
              <a:rPr lang="en-GB" dirty="0" smtClean="0"/>
              <a:t> competence depends on UK legislative choice – </a:t>
            </a:r>
            <a:r>
              <a:rPr lang="en-GB" i="1" dirty="0" smtClean="0"/>
              <a:t>cf. </a:t>
            </a:r>
            <a:r>
              <a:rPr lang="en-GB" dirty="0" smtClean="0"/>
              <a:t>Energy Bill/Contracts for Difference</a:t>
            </a:r>
          </a:p>
          <a:p>
            <a:r>
              <a:rPr lang="en-GB" dirty="0" smtClean="0"/>
              <a:t>Consent to UK/GB legislation which alters legislatively or executively devolved functions via </a:t>
            </a:r>
            <a:r>
              <a:rPr lang="en-GB" dirty="0" err="1" smtClean="0"/>
              <a:t>Sewel</a:t>
            </a:r>
            <a:r>
              <a:rPr lang="en-GB" dirty="0" smtClean="0"/>
              <a:t> Convention</a:t>
            </a:r>
          </a:p>
          <a:p>
            <a:r>
              <a:rPr lang="en-GB" dirty="0" smtClean="0"/>
              <a:t>Can exert pressure on UK </a:t>
            </a:r>
            <a:r>
              <a:rPr lang="en-GB" dirty="0" err="1" smtClean="0"/>
              <a:t>govt</a:t>
            </a:r>
            <a:r>
              <a:rPr lang="en-GB" dirty="0" smtClean="0"/>
              <a:t>/</a:t>
            </a:r>
            <a:r>
              <a:rPr lang="en-GB" dirty="0" err="1" smtClean="0"/>
              <a:t>Ofgem</a:t>
            </a:r>
            <a:r>
              <a:rPr lang="en-GB" dirty="0" smtClean="0"/>
              <a:t> to ensure market/regulatory rules take account of Scottish needs/ambitions or provide Scotland-specific solutions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70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Can Scottish Government do to Meet Renewable Energy Target?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6470"/>
            <a:ext cx="8229600" cy="5357192"/>
          </a:xfrm>
        </p:spPr>
        <p:txBody>
          <a:bodyPr>
            <a:normAutofit fontScale="55000" lnSpcReduction="20000"/>
          </a:bodyPr>
          <a:lstStyle/>
          <a:p>
            <a:r>
              <a:rPr lang="en-GB" sz="4000" dirty="0" smtClean="0"/>
              <a:t>Facilitate renewable developments through planning </a:t>
            </a:r>
            <a:r>
              <a:rPr lang="en-GB" sz="4000" dirty="0" smtClean="0"/>
              <a:t>system/property rights</a:t>
            </a:r>
            <a:endParaRPr lang="en-GB" sz="4000" dirty="0" smtClean="0"/>
          </a:p>
          <a:p>
            <a:r>
              <a:rPr lang="en-GB" sz="4000" dirty="0" smtClean="0"/>
              <a:t>Send signals about acceptable generation mix:</a:t>
            </a:r>
          </a:p>
          <a:p>
            <a:pPr lvl="1"/>
            <a:r>
              <a:rPr lang="en-GB" sz="3000" dirty="0" smtClean="0"/>
              <a:t>Consents policy</a:t>
            </a:r>
          </a:p>
          <a:p>
            <a:pPr lvl="1"/>
            <a:r>
              <a:rPr lang="en-GB" sz="3000" dirty="0" smtClean="0"/>
              <a:t>? Emissions performance standard</a:t>
            </a:r>
          </a:p>
          <a:p>
            <a:r>
              <a:rPr lang="en-GB" sz="4000" dirty="0" smtClean="0"/>
              <a:t>Financial subsidy (subject to EU state aid rules), e.g.:</a:t>
            </a:r>
          </a:p>
          <a:p>
            <a:pPr lvl="1"/>
            <a:r>
              <a:rPr lang="en-GB" sz="3000" dirty="0" smtClean="0"/>
              <a:t>Renewables obligation</a:t>
            </a:r>
          </a:p>
          <a:p>
            <a:pPr lvl="1"/>
            <a:r>
              <a:rPr lang="en-GB" sz="3000" dirty="0" smtClean="0"/>
              <a:t>Saltire Prize</a:t>
            </a:r>
          </a:p>
          <a:p>
            <a:pPr lvl="1"/>
            <a:r>
              <a:rPr lang="en-GB" sz="3000" dirty="0" smtClean="0"/>
              <a:t>CARES</a:t>
            </a:r>
          </a:p>
          <a:p>
            <a:pPr lvl="1"/>
            <a:r>
              <a:rPr lang="en-GB" sz="3000" dirty="0" smtClean="0"/>
              <a:t>Renewable Energy Investment Fund</a:t>
            </a:r>
            <a:endParaRPr lang="en-GB" sz="3000" dirty="0" smtClean="0"/>
          </a:p>
          <a:p>
            <a:r>
              <a:rPr lang="en-GB" sz="4000" dirty="0" smtClean="0"/>
              <a:t>Advice and assistance</a:t>
            </a:r>
          </a:p>
          <a:p>
            <a:r>
              <a:rPr lang="en-GB" sz="4000" dirty="0" smtClean="0"/>
              <a:t>? Demand-side measures</a:t>
            </a:r>
          </a:p>
          <a:p>
            <a:pPr marL="0" indent="0">
              <a:buNone/>
            </a:pPr>
            <a:r>
              <a:rPr lang="en-GB" sz="4000" b="1" dirty="0" smtClean="0"/>
              <a:t>But</a:t>
            </a:r>
            <a:r>
              <a:rPr lang="en-GB" sz="4000" dirty="0" smtClean="0"/>
              <a:t> </a:t>
            </a:r>
            <a:r>
              <a:rPr lang="en-GB" sz="4000" b="1" dirty="0" smtClean="0"/>
              <a:t>cannot</a:t>
            </a:r>
            <a:r>
              <a:rPr lang="en-GB" sz="4000" dirty="0" smtClean="0"/>
              <a:t> guarantee a supportive regulatory and market environment:</a:t>
            </a:r>
          </a:p>
          <a:p>
            <a:r>
              <a:rPr lang="en-GB" sz="4000" dirty="0" smtClean="0"/>
              <a:t>Planning and other market/regulatory issues are linked</a:t>
            </a:r>
          </a:p>
          <a:p>
            <a:r>
              <a:rPr lang="en-GB" sz="4000" dirty="0" smtClean="0"/>
              <a:t>Reasonable certainty of adequate return crucial  to investment in long-lived electricity assets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63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1269</Words>
  <Application>Microsoft Office PowerPoint</Application>
  <PresentationFormat>On-screen Show (4:3)</PresentationFormat>
  <Paragraphs>172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Constitutional Change and the Electricity Industry: Constraints and Opportunities</vt:lpstr>
      <vt:lpstr>Electricity Policy in Scotland</vt:lpstr>
      <vt:lpstr>Electricity Policy in Scotland</vt:lpstr>
      <vt:lpstr>Electricity Policy in Scotland</vt:lpstr>
      <vt:lpstr>Current Legal Competence: Legislative Powers</vt:lpstr>
      <vt:lpstr>Current Legal Competence: Legislative Powers</vt:lpstr>
      <vt:lpstr>Current Legal Competence: Executive Powers</vt:lpstr>
      <vt:lpstr>Current Legal Competence: Overall Competence</vt:lpstr>
      <vt:lpstr>What Can Scottish Government do to Meet Renewable Energy Target?</vt:lpstr>
      <vt:lpstr>Future Competence: Further Devolution v. Independence</vt:lpstr>
      <vt:lpstr>Constraints: EU Law</vt:lpstr>
      <vt:lpstr>Constraints: EU Law</vt:lpstr>
      <vt:lpstr>Constraints: Trade with England and Wales</vt:lpstr>
      <vt:lpstr>Constraints: Trade with England and Wales</vt:lpstr>
      <vt:lpstr>Constraints: Trade with England and Wales</vt:lpstr>
      <vt:lpstr>Constraints: Financing Renewables</vt:lpstr>
      <vt:lpstr>Constraints: Financing Renewables</vt:lpstr>
      <vt:lpstr>Constraints: Financing Renewables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Change and the Electricity Industry: Constraints and Opportunities</dc:title>
  <dc:creator>Aileen</dc:creator>
  <cp:lastModifiedBy>McHarg</cp:lastModifiedBy>
  <cp:revision>46</cp:revision>
  <dcterms:created xsi:type="dcterms:W3CDTF">2013-01-17T08:58:42Z</dcterms:created>
  <dcterms:modified xsi:type="dcterms:W3CDTF">2013-01-18T12:31:56Z</dcterms:modified>
</cp:coreProperties>
</file>